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Géricault</a:t>
            </a:r>
            <a:r>
              <a:rPr lang="it-IT" dirty="0" smtClean="0"/>
              <a:t>, Goya, </a:t>
            </a:r>
            <a:r>
              <a:rPr lang="it-IT" dirty="0" err="1" smtClean="0"/>
              <a:t>Delacroix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Lettura di </a:t>
            </a:r>
            <a:r>
              <a:rPr lang="it-IT" smtClean="0"/>
              <a:t>opere importanti: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739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err="1" smtClean="0"/>
              <a:t>Eugéne</a:t>
            </a:r>
            <a:r>
              <a:rPr lang="it-IT" sz="3200" dirty="0" smtClean="0"/>
              <a:t> </a:t>
            </a:r>
            <a:r>
              <a:rPr lang="it-IT" sz="3200" dirty="0" err="1" smtClean="0"/>
              <a:t>Delacroix</a:t>
            </a:r>
            <a:r>
              <a:rPr lang="it-IT" sz="3200" dirty="0" smtClean="0"/>
              <a:t>, La libertà guida il </a:t>
            </a:r>
            <a:r>
              <a:rPr lang="it-IT" sz="3200" dirty="0" err="1" smtClean="0"/>
              <a:t>poplo</a:t>
            </a:r>
            <a:r>
              <a:rPr lang="it-IT" sz="3200" dirty="0" smtClean="0"/>
              <a:t>, olio su tela, 260x325cm, 1830, Parigi, </a:t>
            </a:r>
            <a:r>
              <a:rPr lang="it-IT" sz="3200" dirty="0" err="1" smtClean="0"/>
              <a:t>Musée</a:t>
            </a:r>
            <a:r>
              <a:rPr lang="it-IT" sz="3200" dirty="0" smtClean="0"/>
              <a:t> </a:t>
            </a:r>
            <a:r>
              <a:rPr lang="it-IT" sz="3200" dirty="0" err="1" smtClean="0"/>
              <a:t>du</a:t>
            </a:r>
            <a:r>
              <a:rPr lang="it-IT" sz="3200" dirty="0" smtClean="0"/>
              <a:t> Louvre.</a:t>
            </a:r>
            <a:endParaRPr lang="it-IT" sz="3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90" y="1828800"/>
            <a:ext cx="5425471" cy="4351338"/>
          </a:xfrm>
        </p:spPr>
      </p:pic>
    </p:spTree>
    <p:extLst>
      <p:ext uri="{BB962C8B-B14F-4D97-AF65-F5344CB8AC3E}">
        <p14:creationId xmlns:p14="http://schemas.microsoft.com/office/powerpoint/2010/main" val="295575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2200" dirty="0" smtClean="0"/>
              <a:t>La figura femminile che domina la scena rappresenta la personificazione della libertà.</a:t>
            </a:r>
            <a:endParaRPr lang="it-IT" sz="22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38" y="1013056"/>
            <a:ext cx="6080125" cy="4831887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4202212"/>
          </a:xfrm>
        </p:spPr>
        <p:txBody>
          <a:bodyPr>
            <a:noAutofit/>
          </a:bodyPr>
          <a:lstStyle/>
          <a:p>
            <a:pPr algn="just"/>
            <a:r>
              <a:rPr lang="it-IT" sz="800" dirty="0" smtClean="0"/>
              <a:t>Su questa tela è impresso il popolo francese che avanza armato incitato dalla personificazione della Libertà. La libertà ai vertici appare come racchiusa nella classica composizione piramidale. Alla base troviamo come al solito i cadaveri, su cui però primeggia la vita. Come sempre bisogna pagare un prezzo e quei cadaveri ne sono il simbolo, ma la lotta per la vita continua. </a:t>
            </a:r>
          </a:p>
          <a:p>
            <a:pPr algn="just"/>
            <a:r>
              <a:rPr lang="it-IT" sz="800" dirty="0" smtClean="0"/>
              <a:t>Elemento importante è la scelta dei colori che richiamano la bandiera della Francia: il rosso scarlatto e il blu cobalto della bandiera sono reiterati nella fascia in vita della figura ai piedi della Libertà e dalla camicia blu della stessa, ancora la calza si uno dei morti è blu. Lo stesso blu lo troviamo in alcune sfumature del cielo.</a:t>
            </a:r>
          </a:p>
          <a:p>
            <a:pPr algn="just"/>
            <a:r>
              <a:rPr lang="it-IT" sz="800" dirty="0" smtClean="0"/>
              <a:t>Come se tutto l’ambiente stesse partecipando all’esaltazione della Libertà per l’intera nazione.</a:t>
            </a:r>
          </a:p>
          <a:p>
            <a:pPr algn="just"/>
            <a:r>
              <a:rPr lang="it-IT" sz="800" dirty="0" smtClean="0"/>
              <a:t>La scena è composta da elementi reali, storici, mitologi, fantastici che costituiscono un’opera a metà tra allegoria e realtà. </a:t>
            </a:r>
          </a:p>
          <a:p>
            <a:pPr algn="just"/>
            <a:r>
              <a:rPr lang="it-IT" sz="800" dirty="0" smtClean="0"/>
              <a:t>La nudità non appare scandalosa in quando riporta caratteri statuari. </a:t>
            </a:r>
          </a:p>
          <a:p>
            <a:pPr algn="just"/>
            <a:r>
              <a:rPr lang="it-IT" sz="800" dirty="0" smtClean="0"/>
              <a:t>Eppure in un primo momento l’opera è stata criticata come: «brutta, ignobile e plebea». Fortunatamente poi rivalutata sotto una giusta luce e considerata di grande importanza storica e artistica. 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204429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6499" y="2622928"/>
            <a:ext cx="9692640" cy="1325562"/>
          </a:xfrm>
        </p:spPr>
        <p:txBody>
          <a:bodyPr/>
          <a:lstStyle/>
          <a:p>
            <a:pPr algn="ctr"/>
            <a:r>
              <a:rPr lang="it-IT" dirty="0" smtClean="0"/>
              <a:t>©Tiziana </a:t>
            </a:r>
            <a:r>
              <a:rPr lang="it-IT" dirty="0" err="1" smtClean="0"/>
              <a:t>Mazzaglia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Se ne vieta ogni riproduzione.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56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96554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Jean-Louis-</a:t>
            </a:r>
            <a:r>
              <a:rPr lang="it-IT" dirty="0" err="1" smtClean="0"/>
              <a:t>Théodore</a:t>
            </a:r>
            <a:r>
              <a:rPr lang="it-IT" dirty="0" smtClean="0"/>
              <a:t> </a:t>
            </a:r>
            <a:r>
              <a:rPr lang="it-IT" dirty="0" err="1" smtClean="0"/>
              <a:t>géricault</a:t>
            </a:r>
            <a:r>
              <a:rPr lang="it-IT" dirty="0" smtClean="0"/>
              <a:t>, La zattera della Medusa, olio su tela, 491x716cm, 1819, Parigi, </a:t>
            </a:r>
            <a:r>
              <a:rPr lang="it-IT" dirty="0" err="1" smtClean="0"/>
              <a:t>Musée</a:t>
            </a:r>
            <a:r>
              <a:rPr lang="it-IT" dirty="0" smtClean="0"/>
              <a:t> </a:t>
            </a:r>
            <a:r>
              <a:rPr lang="it-IT" dirty="0" err="1" smtClean="0"/>
              <a:t>du</a:t>
            </a:r>
            <a:r>
              <a:rPr lang="it-IT" dirty="0" smtClean="0"/>
              <a:t> Louvre.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77" y="2405063"/>
            <a:ext cx="5533497" cy="3775075"/>
          </a:xfrm>
        </p:spPr>
      </p:pic>
    </p:spTree>
    <p:extLst>
      <p:ext uri="{BB962C8B-B14F-4D97-AF65-F5344CB8AC3E}">
        <p14:creationId xmlns:p14="http://schemas.microsoft.com/office/powerpoint/2010/main" val="60613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 smtClean="0"/>
              <a:t>La sofferenza fisica e spirituale dei soldati diventa nuovo motivo di orgoglio nazionale.</a:t>
            </a:r>
            <a:endParaRPr lang="it-IT" sz="24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38" y="1356691"/>
            <a:ext cx="6080125" cy="4144618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dirty="0" smtClean="0"/>
              <a:t>Questa tela riporta un fatto storico realmente accaduto e si pone quindi come testimonianza storica e fonte diretta. Narra il naufragio della Medusa, una fregata francese colata a picco nel 1816. L’artista propone il momento che precede il salvataggio dei pochi superstiti ritratti tra i compagni morti. Una composizione talmente realistica da poter sembrare macabra, ma la cronaca del momento richiedeva di testimoniare quanto accaduto e la morte ne era l’emblema.</a:t>
            </a:r>
          </a:p>
          <a:p>
            <a:pPr algn="just"/>
            <a:r>
              <a:rPr lang="it-IT" dirty="0" smtClean="0"/>
              <a:t>Una piccola zattera con tanti corpi ammassati insieme sia vivi sia morti, abbandonati al destino del mare, in continua ricerca di speranza e aiuto, manifestata dalla spinta verso l’alto. La struttura piramidale denota un urlo di aiuto, i vivi, la speranza, le bandiere, sono tutti ai vertici, perché la vita primeggia su tutto e in particolare sulla morte. I corpi sono riprodotti secondo minuzia accademica e l’anatomia è espressa ai livelli dei manuali di medicina.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061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000" dirty="0" smtClean="0"/>
              <a:t>Il successo ottenuto da questo dipinto testimonia che ormai i dipinti dal forte impatto emotivo erano ben accetti.</a:t>
            </a:r>
            <a:endParaRPr lang="it-IT" sz="20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38" y="919469"/>
            <a:ext cx="6080125" cy="5019061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it-IT" dirty="0" smtClean="0"/>
              <a:t>Il colore dominante è il bianco cadaverico ottenuto con la biacca a cui si mescolano venature sottili di verde e di giallo. </a:t>
            </a:r>
          </a:p>
          <a:p>
            <a:pPr algn="just"/>
            <a:r>
              <a:rPr lang="it-IT" dirty="0" smtClean="0"/>
              <a:t>Non manca il rosso del sangue, ma la presenza delle bandiere denota una stretta relazione tra il rosso del sangue e il rosso della bandiera della Francia: Stato macchiato di sangue, che continua a lottare e non si arrende.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41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Alcune chiavi di lettura: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38" y="1356353"/>
            <a:ext cx="6080125" cy="4145294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it-IT" dirty="0" smtClean="0"/>
              <a:t>Tra i personaggi ritratti spiccano i morti, poi chi si è arreso, che forse sta solo pregando per i compagni e ha compassione per la loro fine; chi continua a sperare e ad invocare aiuto e crede fino alla fine. </a:t>
            </a:r>
          </a:p>
          <a:p>
            <a:pPr algn="just"/>
            <a:r>
              <a:rPr lang="it-IT" dirty="0" smtClean="0"/>
              <a:t>La natura (</a:t>
            </a:r>
            <a:r>
              <a:rPr lang="it-IT" dirty="0" err="1" smtClean="0"/>
              <a:t>vd</a:t>
            </a:r>
            <a:r>
              <a:rPr lang="it-IT" dirty="0" smtClean="0"/>
              <a:t>. Onde) prende parte alla scena, come personaggio testimone, che ha partecipato al dolore e alla morte e che in tutto questo spinge verso la salvezza.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648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Alcune informazioni aggiuntive…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38" y="1103352"/>
            <a:ext cx="6080125" cy="4651295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234046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Dettagli di stile nautico, piccoli e minuziosi servono a connotare storicamente la tela e a rendere ancora più reale. Fanno da sfondo storico e scenografico.</a:t>
            </a:r>
          </a:p>
          <a:p>
            <a:pPr algn="just"/>
            <a:r>
              <a:rPr lang="it-IT" dirty="0" smtClean="0"/>
              <a:t>Alcuni elementi sono classicheggianti, come il drappo lasciato scivolare sopra il corpo morto, ad imitazione dei lenzuoli funebri di epoca classica.</a:t>
            </a:r>
          </a:p>
          <a:p>
            <a:pPr algn="just"/>
            <a:r>
              <a:rPr lang="it-IT" dirty="0" smtClean="0"/>
              <a:t>Immagine scaricata da internet.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105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200" dirty="0" smtClean="0"/>
              <a:t>Francisco Goya, Il e maggio 1808: fucilazione alla </a:t>
            </a:r>
            <a:r>
              <a:rPr lang="it-IT" sz="3200" dirty="0" err="1" smtClean="0"/>
              <a:t>Manta</a:t>
            </a:r>
            <a:r>
              <a:rPr lang="it-IT" sz="3200" dirty="0" err="1" smtClean="0">
                <a:latin typeface="Garamond" panose="02020404030301010803" pitchFamily="18" charset="0"/>
              </a:rPr>
              <a:t>ña</a:t>
            </a:r>
            <a:r>
              <a:rPr lang="it-IT" sz="3200" dirty="0" smtClean="0">
                <a:latin typeface="Garamond" panose="02020404030301010803" pitchFamily="18" charset="0"/>
              </a:rPr>
              <a:t> del Principe Pio. Olio su tela, 266x345cm, 1814, Parigi, Museo del Prado.</a:t>
            </a:r>
            <a:endParaRPr lang="it-IT" sz="3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78" y="2051221"/>
            <a:ext cx="5634681" cy="3871784"/>
          </a:xfrm>
        </p:spPr>
      </p:pic>
    </p:spTree>
    <p:extLst>
      <p:ext uri="{BB962C8B-B14F-4D97-AF65-F5344CB8AC3E}">
        <p14:creationId xmlns:p14="http://schemas.microsoft.com/office/powerpoint/2010/main" val="117688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La tela rappresenta l’esecuzione dei patrioti spagnoli.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79" y="1589903"/>
            <a:ext cx="2405448" cy="304800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427855"/>
          </a:xfrm>
        </p:spPr>
        <p:txBody>
          <a:bodyPr/>
          <a:lstStyle/>
          <a:p>
            <a:pPr algn="just"/>
            <a:r>
              <a:rPr lang="it-IT" dirty="0" smtClean="0"/>
              <a:t>Il periodo storico risale all’invasione napoleonica. </a:t>
            </a:r>
          </a:p>
          <a:p>
            <a:pPr algn="just"/>
            <a:r>
              <a:rPr lang="it-IT" dirty="0" smtClean="0"/>
              <a:t>L’artista pone i riflettori su un’umanità sopraffatta dalla violenza, dai saccheggi e dagli assassini che egli, quale testimone oculare, ritrae con l’occhio spirato del reporter.</a:t>
            </a:r>
          </a:p>
          <a:p>
            <a:pPr algn="just"/>
            <a:r>
              <a:rPr lang="it-IT" dirty="0" smtClean="0"/>
              <a:t>L’uomo centrale con le mani sollevate in segno di arresa davanti a chi lo sta per uccidere sembra ricordare la postura del Cristo crocefisso. Si tratta quindi di un uomo che va incontro alla morte con dignità.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424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morte: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73" y="2099734"/>
            <a:ext cx="3805881" cy="1999869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1508439"/>
          </a:xfrm>
        </p:spPr>
        <p:txBody>
          <a:bodyPr/>
          <a:lstStyle/>
          <a:p>
            <a:pPr algn="just"/>
            <a:r>
              <a:rPr lang="it-IT" dirty="0" smtClean="0"/>
              <a:t>L’uomo che giace per terra su un fiume di sangue rappresenta la morte avvenuta per mano di altro uomo. Nell’indifferenza e nella crudeltà di una lotta politica in cui l’umanità non ha posto.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950336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TM03457515[[fn=Visualizzazione]]</Template>
  <TotalTime>50</TotalTime>
  <Words>838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Century Schoolbook</vt:lpstr>
      <vt:lpstr>Garamond</vt:lpstr>
      <vt:lpstr>Wingdings 2</vt:lpstr>
      <vt:lpstr>View</vt:lpstr>
      <vt:lpstr>Géricault, Goya, Delacroix</vt:lpstr>
      <vt:lpstr>Jean-Louis-Théodore géricault, La zattera della Medusa, olio su tela, 491x716cm, 1819, Parigi, Musée du Louvre.</vt:lpstr>
      <vt:lpstr>La sofferenza fisica e spirituale dei soldati diventa nuovo motivo di orgoglio nazionale.</vt:lpstr>
      <vt:lpstr>Il successo ottenuto da questo dipinto testimonia che ormai i dipinti dal forte impatto emotivo erano ben accetti.</vt:lpstr>
      <vt:lpstr>Alcune chiavi di lettura:</vt:lpstr>
      <vt:lpstr>Alcune informazioni aggiuntive…</vt:lpstr>
      <vt:lpstr>Francisco Goya, Il e maggio 1808: fucilazione alla Mantaña del Principe Pio. Olio su tela, 266x345cm, 1814, Parigi, Museo del Prado.</vt:lpstr>
      <vt:lpstr>La tela rappresenta l’esecuzione dei patrioti spagnoli.</vt:lpstr>
      <vt:lpstr>La morte:</vt:lpstr>
      <vt:lpstr>Eugéne Delacroix, La libertà guida il poplo, olio su tela, 260x325cm, 1830, Parigi, Musée du Louvre.</vt:lpstr>
      <vt:lpstr>La figura femminile che domina la scena rappresenta la personificazione della libertà.</vt:lpstr>
      <vt:lpstr>©Tiziana Mazzaglia  Se ne vieta ogni riproduzione.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Géricault, Goya, Delacroix</dc:title>
  <dc:creator>Tiziana Mazzaglia</dc:creator>
  <cp:lastModifiedBy>Tiziana Mazzaglia</cp:lastModifiedBy>
  <cp:revision>7</cp:revision>
  <dcterms:created xsi:type="dcterms:W3CDTF">2015-12-25T21:36:35Z</dcterms:created>
  <dcterms:modified xsi:type="dcterms:W3CDTF">2015-12-26T17:40:56Z</dcterms:modified>
</cp:coreProperties>
</file>