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059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04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616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08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78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04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5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77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16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149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53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7FCB9-B8B3-43E7-90BD-2EC303083F1A}" type="datetimeFigureOut">
              <a:rPr lang="it-IT" smtClean="0"/>
              <a:t>22/01/2016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0CF54-F783-487D-8E8C-27B80997E3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769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canoedelweb.it/donna-musa-o-seduttrice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L’impressionismo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Movimento artistico sorto in Francia nel 1870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9119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551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err="1" smtClean="0"/>
              <a:t>Édouard</a:t>
            </a:r>
            <a:r>
              <a:rPr lang="it-IT" sz="2400" b="1" dirty="0" smtClean="0"/>
              <a:t> Manet, </a:t>
            </a:r>
            <a:r>
              <a:rPr lang="it-IT" sz="2400" b="1" i="1" dirty="0" err="1" smtClean="0"/>
              <a:t>LeDéjieuner</a:t>
            </a:r>
            <a:r>
              <a:rPr lang="it-IT" sz="2400" b="1" i="1" dirty="0" smtClean="0"/>
              <a:t> </a:t>
            </a:r>
            <a:r>
              <a:rPr lang="it-IT" sz="2400" b="1" i="1" dirty="0" err="1" smtClean="0"/>
              <a:t>sur</a:t>
            </a:r>
            <a:r>
              <a:rPr lang="it-IT" sz="2400" b="1" i="1" dirty="0" smtClean="0"/>
              <a:t> l’</a:t>
            </a:r>
            <a:r>
              <a:rPr lang="it-IT" sz="2400" b="1" i="1" dirty="0" err="1" smtClean="0"/>
              <a:t>herbe</a:t>
            </a:r>
            <a:r>
              <a:rPr lang="it-IT" sz="2400" b="1" dirty="0" smtClean="0"/>
              <a:t>, olio su tela, 208x264cm, 1862-1863, </a:t>
            </a:r>
            <a:r>
              <a:rPr lang="it-IT" sz="2400" b="1" dirty="0" err="1" smtClean="0"/>
              <a:t>Musée</a:t>
            </a:r>
            <a:r>
              <a:rPr lang="it-IT" sz="2400" b="1" dirty="0" smtClean="0"/>
              <a:t> d’ Orsay.</a:t>
            </a:r>
            <a:r>
              <a:rPr lang="it-IT" sz="2400" dirty="0" smtClean="0"/>
              <a:t>.</a:t>
            </a:r>
            <a:endParaRPr lang="it-IT" sz="2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827" y="1235676"/>
            <a:ext cx="10095470" cy="5622324"/>
          </a:xfrm>
        </p:spPr>
      </p:pic>
    </p:spTree>
    <p:extLst>
      <p:ext uri="{BB962C8B-B14F-4D97-AF65-F5344CB8AC3E}">
        <p14:creationId xmlns:p14="http://schemas.microsoft.com/office/powerpoint/2010/main" val="3129240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Descrizione del quadro: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Abiti moderni ammucchiati per terra;</a:t>
            </a:r>
          </a:p>
          <a:p>
            <a:r>
              <a:rPr lang="it-IT" dirty="0" smtClean="0"/>
              <a:t>Sguardo della donna sfacciato e diretto verso agli spettatori;</a:t>
            </a:r>
          </a:p>
          <a:p>
            <a:r>
              <a:rPr lang="it-IT" dirty="0" smtClean="0"/>
              <a:t>La donna appare non una dea, ma una prostituta e questo desta scandalo;</a:t>
            </a:r>
          </a:p>
          <a:p>
            <a:r>
              <a:rPr lang="it-IT" dirty="0" smtClean="0"/>
              <a:t>La frutta in basso a sinistra sembra rievocare i banchetti classici di feste e orge in onore di Bacco.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5248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Édouard</a:t>
            </a:r>
            <a:r>
              <a:rPr lang="it-IT" dirty="0" smtClean="0"/>
              <a:t> Manet, </a:t>
            </a:r>
            <a:r>
              <a:rPr lang="it-IT" i="1" dirty="0" smtClean="0"/>
              <a:t>Olympia</a:t>
            </a:r>
            <a:r>
              <a:rPr lang="it-IT" dirty="0" smtClean="0"/>
              <a:t>, olio su tela, 1863, 130x190cm,Musée d’Orsay.</a:t>
            </a:r>
            <a:endParaRPr lang="it-IT" i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692" y="2001795"/>
            <a:ext cx="6166021" cy="3917091"/>
          </a:xfrm>
        </p:spPr>
      </p:pic>
    </p:spTree>
    <p:extLst>
      <p:ext uri="{BB962C8B-B14F-4D97-AF65-F5344CB8AC3E}">
        <p14:creationId xmlns:p14="http://schemas.microsoft.com/office/powerpoint/2010/main" val="982124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Caratteristiche dell’opera: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Esposta al </a:t>
            </a:r>
            <a:r>
              <a:rPr lang="it-IT" dirty="0" err="1" smtClean="0"/>
              <a:t>Salon</a:t>
            </a:r>
            <a:r>
              <a:rPr lang="it-IT" dirty="0" smtClean="0"/>
              <a:t> nel 1865 ha destato meno scandalo dell’altra opera di Manet.</a:t>
            </a:r>
          </a:p>
          <a:p>
            <a:pPr algn="just"/>
            <a:r>
              <a:rPr lang="it-IT" dirty="0" smtClean="0"/>
              <a:t>Sul giornale l’ «Artiste» un critico aveva scritto: « Cosa rappresenta questa odalisca col ventre giallo, quest’orribile modella pescata chissà dove?».</a:t>
            </a:r>
          </a:p>
          <a:p>
            <a:pPr algn="just"/>
            <a:r>
              <a:rPr lang="it-IT" dirty="0" smtClean="0"/>
              <a:t>L’opera appare subito paragonata a i nudi di Tiziano, La </a:t>
            </a:r>
            <a:r>
              <a:rPr lang="it-IT" i="1" dirty="0" smtClean="0"/>
              <a:t>Venere di Urbino</a:t>
            </a:r>
            <a:r>
              <a:rPr lang="it-IT" dirty="0" smtClean="0"/>
              <a:t> e a Goya, </a:t>
            </a:r>
            <a:r>
              <a:rPr lang="it-IT" i="1" dirty="0" smtClean="0"/>
              <a:t>La Maja desnuda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Anche in questo caso però la protagonista appare come una prostituta e ne è segno tangibile il suo nome.</a:t>
            </a:r>
          </a:p>
          <a:p>
            <a:pPr algn="just"/>
            <a:r>
              <a:rPr lang="it-IT" dirty="0" smtClean="0"/>
              <a:t>Il soggetto così rappresentato può essere ricondotto ad alcune fotografie che erano popolari nel mercato parigino.</a:t>
            </a:r>
          </a:p>
          <a:p>
            <a:pPr algn="just"/>
            <a:r>
              <a:rPr lang="it-IT" dirty="0" smtClean="0"/>
              <a:t>Il nudo di donna era frequente come tema della pittura, ad esempio in: </a:t>
            </a:r>
            <a:r>
              <a:rPr lang="it-IT" dirty="0" err="1" smtClean="0"/>
              <a:t>Mademoiselle</a:t>
            </a:r>
            <a:r>
              <a:rPr lang="it-IT" dirty="0" smtClean="0"/>
              <a:t> de Clermont di Jean-Marc </a:t>
            </a:r>
            <a:r>
              <a:rPr lang="it-IT" dirty="0" err="1" smtClean="0"/>
              <a:t>Nattier</a:t>
            </a:r>
            <a:r>
              <a:rPr lang="it-IT" dirty="0" smtClean="0"/>
              <a:t> (1729); L’odalisca con la serva di </a:t>
            </a:r>
            <a:r>
              <a:rPr lang="it-IT" dirty="0" err="1" smtClean="0"/>
              <a:t>Ingres</a:t>
            </a:r>
            <a:r>
              <a:rPr lang="it-IT" dirty="0" smtClean="0"/>
              <a:t> (1839); L’odalisca di  Jean-Achille </a:t>
            </a:r>
            <a:r>
              <a:rPr lang="it-IT" dirty="0" err="1" smtClean="0"/>
              <a:t>Benouville</a:t>
            </a:r>
            <a:r>
              <a:rPr lang="it-IT" dirty="0" smtClean="0"/>
              <a:t> (1844).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5614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Altri nudi importanti sono di Degas e di Renoir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Degas diceva delle sue tele con ritratte le donne, che: «Queste mie donne sono rispettabili, semplici esseri umani che non hanno altra preoccupazione che il loro aspetto fisico. È come se guardassimo dal buco della serratura».</a:t>
            </a:r>
          </a:p>
          <a:p>
            <a:r>
              <a:rPr lang="it-IT" dirty="0" smtClean="0"/>
              <a:t>Renoir sosteneva che dipingeva le donne «come se fossero carote» e ancora diceva «È col mio pennello che faccio l’amore», con questa frase voleva salvaguardare l’immagine sociale delle sue modelle.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0670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Per approfondimenti: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Tiziana </a:t>
            </a:r>
            <a:r>
              <a:rPr lang="it-IT" dirty="0" err="1" smtClean="0"/>
              <a:t>Mazzaglia</a:t>
            </a:r>
            <a:r>
              <a:rPr lang="it-IT" dirty="0" smtClean="0"/>
              <a:t>, </a:t>
            </a:r>
            <a:r>
              <a:rPr lang="it-IT" i="1" dirty="0" smtClean="0"/>
              <a:t>Donna: musa o seduttrice?, </a:t>
            </a:r>
            <a:r>
              <a:rPr lang="it-IT" dirty="0" smtClean="0"/>
              <a:t>in «</a:t>
            </a:r>
            <a:r>
              <a:rPr lang="it-IT" dirty="0" err="1" smtClean="0"/>
              <a:t>Lecanoedelweb</a:t>
            </a:r>
            <a:r>
              <a:rPr lang="it-IT" dirty="0" smtClean="0"/>
              <a:t>», </a:t>
            </a:r>
            <a:r>
              <a:rPr lang="it-IT" dirty="0" smtClean="0">
                <a:hlinkClick r:id="rId2"/>
              </a:rPr>
              <a:t>http://www.lecanoedelweb.it/donna-musa-o-seduttrice/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3048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©Tiziana </a:t>
            </a:r>
            <a:r>
              <a:rPr lang="it-IT" dirty="0" err="1" smtClean="0"/>
              <a:t>Mazzaglia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Se ne vieta ogni tipo </a:t>
            </a:r>
            <a:r>
              <a:rPr lang="it-IT" smtClean="0"/>
              <a:t>di riproduzione.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50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Caratteristiche principali: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Gli esponenti di questo movimento denotano un interesse per la tecnica e i soggetti realisti e si oppongono all’accademia;</a:t>
            </a:r>
          </a:p>
          <a:p>
            <a:pPr algn="just"/>
            <a:r>
              <a:rPr lang="it-IT" dirty="0" smtClean="0"/>
              <a:t>Rifiutano le idee preconcette non solo su cosa un artista debba dipingere, ma anche su come lo debba dipingere;</a:t>
            </a:r>
          </a:p>
          <a:p>
            <a:pPr algn="just"/>
            <a:r>
              <a:rPr lang="it-IT" dirty="0" smtClean="0"/>
              <a:t>Non credono che la linea debba determinare la forma, ma affermano che «essenzialmente una superficie piatta, coperta di colori disposti in un certo modo» possano determinare la forma da ritrarre;</a:t>
            </a:r>
          </a:p>
          <a:p>
            <a:pPr algn="just"/>
            <a:r>
              <a:rPr lang="it-IT" dirty="0" smtClean="0"/>
              <a:t>Intendono, attraverso la pittura, cogliere l’attimo e immortalarlo: «l’attimo prima del suo trascorrere, la luce prima del suo cambiamento e il gesto prima del suo divenire posa», come sosteneva Cézanne.</a:t>
            </a:r>
          </a:p>
          <a:p>
            <a:pPr algn="just"/>
            <a:r>
              <a:rPr lang="it-IT" dirty="0" smtClean="0"/>
              <a:t>Generi preferiti dagli Impressionisti: ritratti, paesaggi, scene ambientate nei </a:t>
            </a:r>
            <a:r>
              <a:rPr lang="it-IT" dirty="0" err="1" smtClean="0"/>
              <a:t>Cafè</a:t>
            </a:r>
            <a:r>
              <a:rPr lang="it-IT" dirty="0" smtClean="0"/>
              <a:t>, nei teatri, con particolare attenzione alle ballerina e ancora le ferrovie, che si stavano sviluppando in quel periodo.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88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Conseguenze: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I risultati della ricerca scientifica ottocentesca nel campo della visione sconfessavano la comune percezione del reale, minando alla base i tradizionali concetti di materia e forma;</a:t>
            </a:r>
          </a:p>
          <a:p>
            <a:pPr algn="just"/>
            <a:r>
              <a:rPr lang="it-IT" dirty="0" smtClean="0"/>
              <a:t>Le tele degli impressionisti non imitano più la natura, ma sono fatte di vibrazioni luminose e si basano su una nuova pennellata e una nuova tavolozza che rinuncia alla gamma adottata nella prima metà del secolo dai pittori romantici e da </a:t>
            </a:r>
            <a:r>
              <a:rPr lang="it-IT" dirty="0" err="1" smtClean="0"/>
              <a:t>Dalacroix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668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loro nome: Impressionisti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Indica il loro intento di imprimere sulla tela attimi di vita;</a:t>
            </a:r>
          </a:p>
          <a:p>
            <a:pPr algn="just"/>
            <a:r>
              <a:rPr lang="it-IT" dirty="0" smtClean="0"/>
              <a:t>Il movimento nasce a Parigi nel 1874, anno della loro prima mostra reputata dalla critica «scandalosa» novità. Perché portava alla luce tematiche non nuove sotto un nuovo aspetto;</a:t>
            </a:r>
          </a:p>
          <a:p>
            <a:pPr algn="just"/>
            <a:r>
              <a:rPr lang="it-IT" dirty="0" smtClean="0"/>
              <a:t>Gli impressionisti risentono dell’influenza del ROMANTICISMO, da cui derivano: -l’importanza della pittura di paesaggio; - la descrizione della natura; - la figura dell’artista ribelle alle convenzioni sociali; - l’interesse per il colore più che per il disegno; -la scoperta della soggettività (punto di vista del pittore).</a:t>
            </a:r>
          </a:p>
          <a:p>
            <a:pPr algn="just"/>
            <a:r>
              <a:rPr lang="it-IT" dirty="0" smtClean="0"/>
              <a:t>Altro movimento influente è il POSITIVISMO: questo investe i vari campi del sapere e dell’espressione artistica, introducendo in letteratura e nelle arti figurative la nuova estetica del realismo.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2240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Barbizon</a:t>
            </a:r>
            <a:r>
              <a:rPr lang="it-IT" dirty="0" smtClean="0"/>
              <a:t>: la loro sede culturale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Il villaggio di </a:t>
            </a:r>
            <a:r>
              <a:rPr lang="it-IT" dirty="0" err="1" smtClean="0"/>
              <a:t>Barbizon</a:t>
            </a:r>
            <a:r>
              <a:rPr lang="it-IT" dirty="0" smtClean="0"/>
              <a:t> è stato la sede del gruppo artistico; sita nella foresta di Fontainebleau (</a:t>
            </a:r>
            <a:r>
              <a:rPr lang="it-IT" dirty="0" err="1" smtClean="0"/>
              <a:t>crf</a:t>
            </a:r>
            <a:r>
              <a:rPr lang="it-IT" dirty="0" smtClean="0"/>
              <a:t>. Letteratura e storia, quando nel Medioevo i primi eremiti fuggono nella foresta e poi si fondano i primi monasteri). La natura è sempre il luogo in cui l’uomo riesce a riflette, trova ispirazione, dialoga con Dio e con se stesso.</a:t>
            </a:r>
          </a:p>
          <a:p>
            <a:pPr algn="just"/>
            <a:r>
              <a:rPr lang="it-IT" dirty="0" smtClean="0"/>
              <a:t>Questa foresta diventa l’oggetto preferito per i loro quadri, infatti gli Impressionisti sono essenzialmente pittori di paesaggio e amano dipingere "en plein air″, perché prediligono l’osservazione diretta e la luce naturale che permette la rappresentazione reale dell’oggetto.</a:t>
            </a:r>
          </a:p>
          <a:p>
            <a:pPr algn="just"/>
            <a:r>
              <a:rPr lang="it-IT" dirty="0" smtClean="0"/>
              <a:t>La loro rappresentazione della natura e in particolare degli alberi, seppur di antiaccademici e innovatori, prende spunto dalla pittura ottocentesca di: John </a:t>
            </a:r>
            <a:r>
              <a:rPr lang="it-IT" dirty="0" err="1" smtClean="0"/>
              <a:t>Constable</a:t>
            </a:r>
            <a:r>
              <a:rPr lang="it-IT" dirty="0" smtClean="0"/>
              <a:t> e Richard P. Bonington, e dell’arte olandese e fiamminga del XVII secolo di Rembrandt, Jacob van </a:t>
            </a:r>
            <a:r>
              <a:rPr lang="it-IT" dirty="0" err="1" smtClean="0"/>
              <a:t>Ruysdael</a:t>
            </a:r>
            <a:r>
              <a:rPr lang="it-IT" dirty="0" smtClean="0"/>
              <a:t>, Van </a:t>
            </a:r>
            <a:r>
              <a:rPr lang="it-IT" dirty="0" err="1" smtClean="0"/>
              <a:t>Goyen</a:t>
            </a:r>
            <a:r>
              <a:rPr lang="it-IT" dirty="0" smtClean="0"/>
              <a:t>, Albert </a:t>
            </a:r>
            <a:r>
              <a:rPr lang="it-IT" dirty="0" err="1" smtClean="0"/>
              <a:t>Cuyp</a:t>
            </a:r>
            <a:r>
              <a:rPr lang="it-IT" dirty="0" smtClean="0"/>
              <a:t>. Ma anche da loro contemporanei come </a:t>
            </a:r>
            <a:r>
              <a:rPr lang="it-IT" dirty="0" err="1" smtClean="0"/>
              <a:t>Eugené</a:t>
            </a:r>
            <a:r>
              <a:rPr lang="it-IT" dirty="0" smtClean="0"/>
              <a:t> </a:t>
            </a:r>
            <a:r>
              <a:rPr lang="it-IT" dirty="0" err="1" smtClean="0"/>
              <a:t>Boudin</a:t>
            </a:r>
            <a:r>
              <a:rPr lang="it-IT" dirty="0" smtClean="0"/>
              <a:t> (1824-1898) e Johann </a:t>
            </a:r>
            <a:r>
              <a:rPr lang="it-IT" dirty="0" err="1" smtClean="0"/>
              <a:t>Barthold</a:t>
            </a:r>
            <a:r>
              <a:rPr lang="it-IT" dirty="0" smtClean="0"/>
              <a:t> </a:t>
            </a:r>
            <a:r>
              <a:rPr lang="it-IT" dirty="0" err="1" smtClean="0"/>
              <a:t>Jongkind</a:t>
            </a:r>
            <a:r>
              <a:rPr lang="it-IT" dirty="0" smtClean="0"/>
              <a:t> (1819-1891), che possono essere considerati i precursori della nuova arte.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1606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L’avvento della fotografia: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Nella prima metà del secolo, contribuì a formare una nuova consapevolezza visiva e un certo scetticismo nei confronti delle immagini idealizzate dell’arte accademica.</a:t>
            </a:r>
          </a:p>
          <a:p>
            <a:pPr algn="just"/>
            <a:r>
              <a:rPr lang="it-IT" dirty="0" smtClean="0"/>
              <a:t>L’introduzione della prima macchina istantanea Kodak nel 1880 e la messa a punto della fotografia a colori, accrebbero la possibilità della nuova tecnica che in breve tempo si affermò come la più popolare fra le arti visive del secolo.</a:t>
            </a:r>
          </a:p>
          <a:p>
            <a:pPr algn="just"/>
            <a:r>
              <a:rPr lang="it-IT" dirty="0" smtClean="0"/>
              <a:t>La fotografia rivoluzionò anche il mondo della riproduzione delle opere d’arte, diffuse fino all’ora mettendo a disposizione immagini fedeli di originali spesso non immediatamente o facilmente fruibili.</a:t>
            </a:r>
          </a:p>
          <a:p>
            <a:pPr algn="just"/>
            <a:r>
              <a:rPr lang="it-IT" dirty="0" smtClean="0"/>
              <a:t>Gli impressionisti si mostrarono prontamente interessati alla fotografia, in molti casi cimentandosi con l’arte dello scatto in prima persona.</a:t>
            </a:r>
          </a:p>
          <a:p>
            <a:pPr algn="just"/>
            <a:r>
              <a:rPr lang="it-IT" dirty="0" smtClean="0"/>
              <a:t>Si servirono della fotografia come strumento e punto di partenza per la composizione pittorica.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804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c’entra Zola con la storia dell’arte?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err="1" smtClean="0"/>
              <a:t>Émile</a:t>
            </a:r>
            <a:r>
              <a:rPr lang="it-IT" dirty="0" smtClean="0"/>
              <a:t> Zola, scrittore, era amico di Manet, che gli aveva realizzato un dipinto, e aveva pubblicato un articolo su l’«Artiste» nel 1867 in cui aveva scritto che alcune opere di Manet somigliavano ad opere dell’arte giapponese:</a:t>
            </a:r>
          </a:p>
          <a:p>
            <a:pPr marL="0" indent="0">
              <a:buNone/>
            </a:pPr>
            <a:r>
              <a:rPr lang="it-IT" dirty="0" smtClean="0"/>
              <a:t>«simili nella loro strana eleganza e nelle splendide zone di colore».</a:t>
            </a:r>
          </a:p>
          <a:p>
            <a:pPr marL="0" indent="0">
              <a:buNone/>
            </a:pPr>
            <a:r>
              <a:rPr lang="it-IT" dirty="0" smtClean="0"/>
              <a:t>                                     </a:t>
            </a:r>
            <a:r>
              <a:rPr lang="it-IT" sz="1800" dirty="0" smtClean="0"/>
              <a:t>Manet Edouard, Ritratto di </a:t>
            </a:r>
            <a:r>
              <a:rPr lang="it-IT" sz="1800" dirty="0" err="1" smtClean="0"/>
              <a:t>Émile</a:t>
            </a:r>
            <a:r>
              <a:rPr lang="it-IT" sz="1800" dirty="0" smtClean="0"/>
              <a:t> Zola, olio su tela, 470x600cm, 1868</a:t>
            </a:r>
            <a:endParaRPr lang="it-IT" sz="1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45" y="3929449"/>
            <a:ext cx="2207328" cy="292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069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Zola e «Le </a:t>
            </a:r>
            <a:r>
              <a:rPr lang="it-IT" dirty="0" err="1" smtClean="0"/>
              <a:t>Déjeuner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l’</a:t>
            </a:r>
            <a:r>
              <a:rPr lang="it-IT" dirty="0" err="1" smtClean="0"/>
              <a:t>herbe</a:t>
            </a:r>
            <a:r>
              <a:rPr lang="it-IT" dirty="0" smtClean="0"/>
              <a:t>» di Manet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N</a:t>
            </a:r>
            <a:r>
              <a:rPr lang="it-IT" dirty="0" smtClean="0"/>
              <a:t>el 1863, </a:t>
            </a:r>
            <a:r>
              <a:rPr lang="it-IT" i="1" dirty="0" smtClean="0"/>
              <a:t>Le </a:t>
            </a:r>
            <a:r>
              <a:rPr lang="it-IT" i="1" dirty="0" err="1" smtClean="0"/>
              <a:t>Déjeuner</a:t>
            </a:r>
            <a:r>
              <a:rPr lang="it-IT" i="1" dirty="0" smtClean="0"/>
              <a:t> </a:t>
            </a:r>
            <a:r>
              <a:rPr lang="it-IT" i="1" dirty="0" err="1" smtClean="0"/>
              <a:t>sur</a:t>
            </a:r>
            <a:r>
              <a:rPr lang="it-IT" i="1" dirty="0" smtClean="0"/>
              <a:t> l’</a:t>
            </a:r>
            <a:r>
              <a:rPr lang="it-IT" i="1" dirty="0" err="1" smtClean="0"/>
              <a:t>herbe</a:t>
            </a:r>
            <a:r>
              <a:rPr lang="it-IT" i="1" dirty="0" smtClean="0"/>
              <a:t>, </a:t>
            </a:r>
            <a:r>
              <a:rPr lang="it-IT" dirty="0" smtClean="0"/>
              <a:t>venne presentato al cosiddetto </a:t>
            </a:r>
            <a:r>
              <a:rPr lang="it-IT" dirty="0" err="1" smtClean="0"/>
              <a:t>Salon</a:t>
            </a:r>
            <a:r>
              <a:rPr lang="it-IT" dirty="0" smtClean="0"/>
              <a:t> del </a:t>
            </a:r>
            <a:r>
              <a:rPr lang="it-IT" dirty="0" err="1" smtClean="0"/>
              <a:t>Refusés</a:t>
            </a:r>
            <a:r>
              <a:rPr lang="it-IT" dirty="0" smtClean="0"/>
              <a:t>, voluto da Napoleone III, come spazio espositivo parallelo e alternativo al </a:t>
            </a:r>
            <a:r>
              <a:rPr lang="it-IT" dirty="0" err="1" smtClean="0"/>
              <a:t>Salon</a:t>
            </a:r>
            <a:r>
              <a:rPr lang="it-IT" dirty="0" smtClean="0"/>
              <a:t> con l’intento di porre un argine alle opere rifiutate e ritenute scandalose.</a:t>
            </a:r>
          </a:p>
          <a:p>
            <a:pPr marL="0" indent="0" algn="just">
              <a:buNone/>
            </a:pPr>
            <a:r>
              <a:rPr lang="it-IT" dirty="0" smtClean="0"/>
              <a:t>L’opera destò scandalo in quanto il tipo di nudo rappresentato  metteva in crisi la normale pittura in circolazione che era di tipo statuaria, come ad esempio in </a:t>
            </a:r>
            <a:r>
              <a:rPr lang="it-IT" i="1" dirty="0" smtClean="0"/>
              <a:t>La libertà guida il popolo </a:t>
            </a:r>
            <a:r>
              <a:rPr lang="it-IT" dirty="0" smtClean="0"/>
              <a:t>di </a:t>
            </a:r>
            <a:r>
              <a:rPr lang="it-IT" dirty="0" err="1" smtClean="0"/>
              <a:t>Delacroix</a:t>
            </a:r>
            <a:r>
              <a:rPr lang="it-IT" dirty="0" smtClean="0"/>
              <a:t> (1830).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Nel 1886, Zola pubblicò un romanzo dal titolo </a:t>
            </a:r>
            <a:r>
              <a:rPr lang="it-IT" i="1" dirty="0" smtClean="0"/>
              <a:t>L’Oeuvre</a:t>
            </a:r>
            <a:r>
              <a:rPr lang="it-IT" dirty="0" smtClean="0"/>
              <a:t>, in cui immaginando di essere testimone dell’evento, descrisse la reazione generale del pubblico difronte al quadro di Manet, </a:t>
            </a:r>
            <a:r>
              <a:rPr lang="it-IT" i="1" dirty="0" smtClean="0"/>
              <a:t>Le </a:t>
            </a:r>
            <a:r>
              <a:rPr lang="it-IT" i="1" dirty="0" err="1" smtClean="0"/>
              <a:t>Déjeuner</a:t>
            </a:r>
            <a:r>
              <a:rPr lang="it-IT" i="1" dirty="0" smtClean="0"/>
              <a:t> </a:t>
            </a:r>
            <a:r>
              <a:rPr lang="it-IT" i="1" dirty="0" err="1" smtClean="0"/>
              <a:t>sur</a:t>
            </a:r>
            <a:r>
              <a:rPr lang="it-IT" i="1" dirty="0" smtClean="0"/>
              <a:t> l’</a:t>
            </a:r>
            <a:r>
              <a:rPr lang="it-IT" i="1" dirty="0" err="1" smtClean="0"/>
              <a:t>herbe</a:t>
            </a:r>
            <a:r>
              <a:rPr lang="it-IT" i="1" dirty="0" smtClean="0"/>
              <a:t>: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5818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</a:t>
            </a:r>
            <a:r>
              <a:rPr lang="it-IT" i="1" dirty="0" smtClean="0"/>
              <a:t> L’Oeuvre </a:t>
            </a:r>
            <a:r>
              <a:rPr lang="it-IT" dirty="0" smtClean="0"/>
              <a:t>di Zola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60389"/>
            <a:ext cx="10515600" cy="4916574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«Doveva essersi diffusa rapidamente la voce che c’era da vedere un quadro buffo, perché la gente correva disordinatamente per tutte le sale e gruppi di turisti, temendo di perdersi qualcosa d’importante, spingevano e gridavano ‘Cosa?’. ‘Di là’, ‘È incredibile!’. Le battute di spirito si sprecavano ed erano tutte riferite ad un soggetto del quadro. Nessuno lo capiva; tutti lo consideravano pazzesco, incredibilmente comico. ‘Ecco, vedi, la donna sentiva troppo caldo, gli uomini invece avevano freddo; per questo sono vestiti’. ‘No, non è questo! Non vedi che è verde? Deve essere stata in acqua un bel pezzo prima che loro la </a:t>
            </a:r>
            <a:r>
              <a:rPr lang="it-IT" smtClean="0"/>
              <a:t>tirassero </a:t>
            </a:r>
            <a:r>
              <a:rPr lang="it-IT" dirty="0" err="1"/>
              <a:t>f</a:t>
            </a:r>
            <a:r>
              <a:rPr lang="it-IT" smtClean="0"/>
              <a:t>uori</a:t>
            </a:r>
            <a:r>
              <a:rPr lang="it-IT" dirty="0" smtClean="0"/>
              <a:t>. Per questo lui arriccia un po’ il </a:t>
            </a:r>
            <a:r>
              <a:rPr lang="it-IT" dirty="0" err="1" smtClean="0"/>
              <a:t>naso’</a:t>
            </a:r>
            <a:r>
              <a:rPr lang="it-IT" dirty="0" smtClean="0"/>
              <a:t>. ‘Peccato che abbia dipinto di spalle quell’uomo, lo fa apparire così maleducato’».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11652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1410</Words>
  <Application>Microsoft Office PowerPoint</Application>
  <PresentationFormat>Widescreen</PresentationFormat>
  <Paragraphs>58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L’impressionismo</vt:lpstr>
      <vt:lpstr>Caratteristiche principali:</vt:lpstr>
      <vt:lpstr>Conseguenze:</vt:lpstr>
      <vt:lpstr>Il loro nome: Impressionisti</vt:lpstr>
      <vt:lpstr>Barbizon: la loro sede culturale</vt:lpstr>
      <vt:lpstr>L’avvento della fotografia:</vt:lpstr>
      <vt:lpstr>Cosa c’entra Zola con la storia dell’arte?</vt:lpstr>
      <vt:lpstr>Zola e «Le Déjeuner sur l’herbe» di Manet</vt:lpstr>
      <vt:lpstr>Da L’Oeuvre di Zola</vt:lpstr>
      <vt:lpstr>Édouard Manet, LeDéjieuner sur l’herbe, olio su tela, 208x264cm, 1862-1863, Musée d’ Orsay..</vt:lpstr>
      <vt:lpstr>Descrizione del quadro:</vt:lpstr>
      <vt:lpstr>Édouard Manet, Olympia, olio su tela, 1863, 130x190cm,Musée d’Orsay.</vt:lpstr>
      <vt:lpstr>Caratteristiche dell’opera:</vt:lpstr>
      <vt:lpstr>Altri nudi importanti sono di Degas e di Renoir</vt:lpstr>
      <vt:lpstr>Per approfondimenti:</vt:lpstr>
      <vt:lpstr>©Tiziana Mazzaglia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L’impressionismo</dc:title>
  <dc:creator>Tiziana Mazzaglia</dc:creator>
  <cp:lastModifiedBy>Tiziana Mazzaglia</cp:lastModifiedBy>
  <cp:revision>12</cp:revision>
  <dcterms:created xsi:type="dcterms:W3CDTF">2016-01-21T17:33:29Z</dcterms:created>
  <dcterms:modified xsi:type="dcterms:W3CDTF">2016-01-22T14:45:36Z</dcterms:modified>
</cp:coreProperties>
</file>